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bin" ContentType="application/vnd.openxmlformats-officedocument.oleObject"/>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handoutMasterIdLst>
    <p:handoutMasterId r:id="rId18"/>
  </p:handoutMasterIdLst>
  <p:sldIdLst>
    <p:sldId id="256" r:id="rId2"/>
    <p:sldId id="296" r:id="rId3"/>
    <p:sldId id="306" r:id="rId4"/>
    <p:sldId id="307" r:id="rId5"/>
    <p:sldId id="309" r:id="rId6"/>
    <p:sldId id="310" r:id="rId7"/>
    <p:sldId id="311" r:id="rId8"/>
    <p:sldId id="312" r:id="rId9"/>
    <p:sldId id="314" r:id="rId10"/>
    <p:sldId id="313" r:id="rId11"/>
    <p:sldId id="315" r:id="rId12"/>
    <p:sldId id="316" r:id="rId13"/>
    <p:sldId id="318" r:id="rId14"/>
    <p:sldId id="319" r:id="rId15"/>
    <p:sldId id="280" r:id="rId16"/>
    <p:sldId id="282" r:id="rId17"/>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p:scale>
          <a:sx n="75" d="100"/>
          <a:sy n="75" d="100"/>
        </p:scale>
        <p:origin x="-1236" y="192"/>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image" Target="../media/image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0338" y="0"/>
            <a:ext cx="3038475" cy="465138"/>
          </a:xfrm>
          <a:prstGeom prst="rect">
            <a:avLst/>
          </a:prstGeom>
        </p:spPr>
        <p:txBody>
          <a:bodyPr vert="horz" lIns="91440" tIns="45720" rIns="91440" bIns="45720" rtlCol="0"/>
          <a:lstStyle>
            <a:lvl1pPr algn="r">
              <a:defRPr sz="1200"/>
            </a:lvl1pPr>
          </a:lstStyle>
          <a:p>
            <a:fld id="{89747F60-F404-4AC6-9540-6C07FB3337EB}" type="datetimeFigureOut">
              <a:rPr lang="en-US" smtClean="0"/>
              <a:pPr/>
              <a:t>12/4/2018</a:t>
            </a:fld>
            <a:endParaRPr lang="en-US"/>
          </a:p>
        </p:txBody>
      </p:sp>
      <p:sp>
        <p:nvSpPr>
          <p:cNvPr id="4" name="Footer Placeholder 3"/>
          <p:cNvSpPr>
            <a:spLocks noGrp="1"/>
          </p:cNvSpPr>
          <p:nvPr>
            <p:ph type="ftr" sz="quarter" idx="2"/>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0338" y="8829675"/>
            <a:ext cx="3038475" cy="465138"/>
          </a:xfrm>
          <a:prstGeom prst="rect">
            <a:avLst/>
          </a:prstGeom>
        </p:spPr>
        <p:txBody>
          <a:bodyPr vert="horz" lIns="91440" tIns="45720" rIns="91440" bIns="45720" rtlCol="0" anchor="b"/>
          <a:lstStyle>
            <a:lvl1pPr algn="r">
              <a:defRPr sz="1200"/>
            </a:lvl1pPr>
          </a:lstStyle>
          <a:p>
            <a:fld id="{B60EBC98-A334-4D51-9943-159B1FEAF56D}"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Subtitle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ACC4D911-5475-4719-B1A6-540BA9701136}" type="datetimeFigureOut">
              <a:rPr lang="en-GB" smtClean="0"/>
              <a:pPr/>
              <a:t>04/12/2018</a:t>
            </a:fld>
            <a:endParaRPr lang="en-GB"/>
          </a:p>
        </p:txBody>
      </p:sp>
      <p:sp>
        <p:nvSpPr>
          <p:cNvPr id="17" name="Footer Placeholder 16"/>
          <p:cNvSpPr>
            <a:spLocks noGrp="1"/>
          </p:cNvSpPr>
          <p:nvPr>
            <p:ph type="ftr" sz="quarter" idx="11"/>
          </p:nvPr>
        </p:nvSpPr>
        <p:spPr/>
        <p:txBody>
          <a:bodyPr/>
          <a:lstStyle/>
          <a:p>
            <a:endParaRPr lang="en-GB"/>
          </a:p>
        </p:txBody>
      </p:sp>
      <p:sp>
        <p:nvSpPr>
          <p:cNvPr id="7" name="Straight Connector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Oval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Oval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Slide Number Placeholder 28"/>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C3BFCFAE-66F2-4D3C-BE72-0FACD858D356}" type="slidenum">
              <a:rPr lang="en-GB" smtClean="0"/>
              <a:pPr/>
              <a:t>‹#›</a:t>
            </a:fld>
            <a:endParaRPr lang="en-GB"/>
          </a:p>
        </p:txBody>
      </p:sp>
      <p:sp>
        <p:nvSpPr>
          <p:cNvPr id="8" name="Title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CC4D911-5475-4719-B1A6-540BA9701136}" type="datetimeFigureOut">
              <a:rPr lang="en-GB" smtClean="0"/>
              <a:pPr/>
              <a:t>04/12/2018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3BFCFAE-66F2-4D3C-BE72-0FACD858D356}" type="slidenum">
              <a:rPr lang="en-GB" smtClean="0"/>
              <a:pPr/>
              <a:t>‹#›</a:t>
            </a:fld>
            <a:endParaRPr lang="en-GB"/>
          </a:p>
        </p:txBody>
      </p:sp>
    </p:spTree>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2"/>
      </p:bgRef>
    </p:bg>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Straight Connector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4" name="Oval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6915912" y="3009901"/>
            <a:ext cx="457200" cy="441325"/>
          </a:xfrm>
        </p:spPr>
        <p:txBody>
          <a:bodyPr/>
          <a:lstStyle/>
          <a:p>
            <a:fld id="{C3BFCFAE-66F2-4D3C-BE72-0FACD858D356}" type="slidenum">
              <a:rPr lang="en-GB" smtClean="0"/>
              <a:pPr/>
              <a:t>‹#›</a:t>
            </a:fld>
            <a:endParaRPr lang="en-GB"/>
          </a:p>
        </p:txBody>
      </p:sp>
      <p:sp>
        <p:nvSpPr>
          <p:cNvPr id="3" name="Vertical Text Placeholder 2"/>
          <p:cNvSpPr>
            <a:spLocks noGrp="1"/>
          </p:cNvSpPr>
          <p:nvPr>
            <p:ph type="body" orient="vert" idx="1"/>
          </p:nvPr>
        </p:nvSpPr>
        <p:spPr>
          <a:xfrm>
            <a:off x="304800" y="304800"/>
            <a:ext cx="6553200" cy="5821366"/>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CC4D911-5475-4719-B1A6-540BA9701136}" type="datetimeFigureOut">
              <a:rPr lang="en-GB" smtClean="0"/>
              <a:pPr/>
              <a:t>04/12/2018</a:t>
            </a:fld>
            <a:endParaRPr lang="en-GB"/>
          </a:p>
        </p:txBody>
      </p:sp>
      <p:sp>
        <p:nvSpPr>
          <p:cNvPr id="5" name="Footer Placeholder 4"/>
          <p:cNvSpPr>
            <a:spLocks noGrp="1"/>
          </p:cNvSpPr>
          <p:nvPr>
            <p:ph type="ftr" sz="quarter" idx="11"/>
          </p:nvPr>
        </p:nvSpPr>
        <p:spPr/>
        <p:txBody>
          <a:bodyPr/>
          <a:lstStyle/>
          <a:p>
            <a:endParaRPr lang="en-GB"/>
          </a:p>
        </p:txBody>
      </p:sp>
      <p:sp>
        <p:nvSpPr>
          <p:cNvPr id="2" name="Vertical Title 1"/>
          <p:cNvSpPr>
            <a:spLocks noGrp="1"/>
          </p:cNvSpPr>
          <p:nvPr>
            <p:ph type="title" orient="vert"/>
          </p:nvPr>
        </p:nvSpPr>
        <p:spPr>
          <a:xfrm>
            <a:off x="7391400" y="304801"/>
            <a:ext cx="1447800" cy="5851525"/>
          </a:xfrm>
        </p:spPr>
        <p:txBody>
          <a:bodyPr vert="eaVert"/>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3">
                    <a:shade val="75000"/>
                  </a:schemeClr>
                </a:solidFill>
              </a:defRPr>
            </a:lvl1p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ACC4D911-5475-4719-B1A6-540BA9701136}" type="datetimeFigureOut">
              <a:rPr lang="en-GB" smtClean="0"/>
              <a:pPr/>
              <a:t>04/12/2018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a:xfrm>
            <a:off x="4361688" y="1026372"/>
            <a:ext cx="457200" cy="441325"/>
          </a:xfrm>
        </p:spPr>
        <p:txBody>
          <a:bodyPr/>
          <a:lstStyle/>
          <a:p>
            <a:fld id="{C3BFCFAE-66F2-4D3C-BE72-0FACD858D356}" type="slidenum">
              <a:rPr lang="en-GB" smtClean="0"/>
              <a:pPr/>
              <a:t>‹#›</a:t>
            </a:fld>
            <a:endParaRPr lang="en-GB"/>
          </a:p>
        </p:txBody>
      </p:sp>
      <p:sp>
        <p:nvSpPr>
          <p:cNvPr id="8" name="Content Placeholder 7"/>
          <p:cNvSpPr>
            <a:spLocks noGrp="1"/>
          </p:cNvSpPr>
          <p:nvPr>
            <p:ph sz="quarter" idx="1"/>
          </p:nvPr>
        </p:nvSpPr>
        <p:spPr>
          <a:xfrm>
            <a:off x="301752" y="1527048"/>
            <a:ext cx="850392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3" name="Rectangle 12"/>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Rectangle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Footer Placeholder 4"/>
          <p:cNvSpPr>
            <a:spLocks noGrp="1"/>
          </p:cNvSpPr>
          <p:nvPr>
            <p:ph type="ftr" sz="quarter" idx="11"/>
          </p:nvPr>
        </p:nvSpPr>
        <p:spPr/>
        <p:txBody>
          <a:bodyPr/>
          <a:lstStyle/>
          <a:p>
            <a:endParaRPr lang="en-GB"/>
          </a:p>
        </p:txBody>
      </p:sp>
      <p:sp>
        <p:nvSpPr>
          <p:cNvPr id="4" name="Date Placeholder 3"/>
          <p:cNvSpPr>
            <a:spLocks noGrp="1"/>
          </p:cNvSpPr>
          <p:nvPr>
            <p:ph type="dt" sz="half" idx="10"/>
          </p:nvPr>
        </p:nvSpPr>
        <p:spPr/>
        <p:txBody>
          <a:bodyPr/>
          <a:lstStyle/>
          <a:p>
            <a:fld id="{ACC4D911-5475-4719-B1A6-540BA9701136}" type="datetimeFigureOut">
              <a:rPr lang="en-GB" smtClean="0"/>
              <a:pPr/>
              <a:t>04/12/2018</a:t>
            </a:fld>
            <a:endParaRPr lang="en-GB"/>
          </a:p>
        </p:txBody>
      </p:sp>
      <p:sp>
        <p:nvSpPr>
          <p:cNvPr id="8" name="Straight Connector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Oval 9"/>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C3BFCFAE-66F2-4D3C-BE72-0FACD858D356}" type="slidenum">
              <a:rPr lang="en-GB" smtClean="0"/>
              <a:pPr/>
              <a:t>‹#›</a:t>
            </a:fld>
            <a:endParaRPr lang="en-GB"/>
          </a:p>
        </p:txBody>
      </p:sp>
      <p:sp>
        <p:nvSpPr>
          <p:cNvPr id="2" name="Title 1"/>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758952"/>
          </a:xfrm>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a:xfrm>
            <a:off x="5791200" y="6409944"/>
            <a:ext cx="3044952" cy="365760"/>
          </a:xfrm>
        </p:spPr>
        <p:txBody>
          <a:bodyPr/>
          <a:lstStyle/>
          <a:p>
            <a:fld id="{ACC4D911-5475-4719-B1A6-540BA9701136}" type="datetimeFigureOut">
              <a:rPr lang="en-GB" smtClean="0"/>
              <a:pPr/>
              <a:t>04/12/2018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3BFCFAE-66F2-4D3C-BE72-0FACD858D356}" type="slidenum">
              <a:rPr lang="en-GB" smtClean="0"/>
              <a:pPr/>
              <a:t>‹#›</a:t>
            </a:fld>
            <a:endParaRPr lang="en-GB"/>
          </a:p>
        </p:txBody>
      </p:sp>
      <p:sp>
        <p:nvSpPr>
          <p:cNvPr id="8" name="Straight Connector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Content Placeholder 9"/>
          <p:cNvSpPr>
            <a:spLocks noGrp="1"/>
          </p:cNvSpPr>
          <p:nvPr>
            <p:ph sz="half" idx="1"/>
          </p:nvPr>
        </p:nvSpPr>
        <p:spPr>
          <a:xfrm>
            <a:off x="301752"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Content Placeholder 11"/>
          <p:cNvSpPr>
            <a:spLocks noGrp="1"/>
          </p:cNvSpPr>
          <p:nvPr>
            <p:ph sz="half" idx="2"/>
          </p:nvPr>
        </p:nvSpPr>
        <p:spPr>
          <a:xfrm>
            <a:off x="4800600"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1">
        <a:schemeClr val="bg2"/>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Rectangle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1" name="Rectangle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2" name="Rectangle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ACC4D911-5475-4719-B1A6-540BA9701136}" type="datetimeFigureOut">
              <a:rPr lang="en-GB" smtClean="0"/>
              <a:pPr/>
              <a:t>04/12/2018</a:t>
            </a:fld>
            <a:endParaRPr lang="en-GB"/>
          </a:p>
        </p:txBody>
      </p:sp>
      <p:sp>
        <p:nvSpPr>
          <p:cNvPr id="8" name="Footer Placeholder 7"/>
          <p:cNvSpPr>
            <a:spLocks noGrp="1"/>
          </p:cNvSpPr>
          <p:nvPr>
            <p:ph type="ftr" sz="quarter" idx="11"/>
          </p:nvPr>
        </p:nvSpPr>
        <p:spPr>
          <a:xfrm>
            <a:off x="304800" y="6409944"/>
            <a:ext cx="3581400" cy="365760"/>
          </a:xfrm>
        </p:spPr>
        <p:txBody>
          <a:bodyPr/>
          <a:lstStyle/>
          <a:p>
            <a:endParaRPr lang="en-GB"/>
          </a:p>
        </p:txBody>
      </p:sp>
      <p:sp>
        <p:nvSpPr>
          <p:cNvPr id="15" name="Straight Connector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Content Placeholder 23"/>
          <p:cNvSpPr>
            <a:spLocks noGrp="1"/>
          </p:cNvSpPr>
          <p:nvPr>
            <p:ph sz="quarter" idx="2"/>
          </p:nvPr>
        </p:nvSpPr>
        <p:spPr>
          <a:xfrm>
            <a:off x="301752" y="2471383"/>
            <a:ext cx="4041648" cy="3818404"/>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Content Placeholder 25"/>
          <p:cNvSpPr>
            <a:spLocks noGrp="1"/>
          </p:cNvSpPr>
          <p:nvPr>
            <p:ph sz="quarter" idx="4"/>
          </p:nvPr>
        </p:nvSpPr>
        <p:spPr>
          <a:xfrm>
            <a:off x="4800600" y="2471383"/>
            <a:ext cx="4038600" cy="382219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Oval 24"/>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Oval 26"/>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Slide Number Placeholder 8"/>
          <p:cNvSpPr>
            <a:spLocks noGrp="1"/>
          </p:cNvSpPr>
          <p:nvPr>
            <p:ph type="sldNum" sz="quarter" idx="12"/>
          </p:nvPr>
        </p:nvSpPr>
        <p:spPr>
          <a:xfrm>
            <a:off x="4343400" y="1042416"/>
            <a:ext cx="457200" cy="441325"/>
          </a:xfrm>
        </p:spPr>
        <p:txBody>
          <a:bodyPr/>
          <a:lstStyle>
            <a:lvl1pPr algn="ctr">
              <a:defRPr/>
            </a:lvl1pPr>
          </a:lstStyle>
          <a:p>
            <a:fld id="{C3BFCFAE-66F2-4D3C-BE72-0FACD858D356}" type="slidenum">
              <a:rPr lang="en-GB" smtClean="0"/>
              <a:pPr/>
              <a:t>‹#›</a:t>
            </a:fld>
            <a:endParaRPr lang="en-GB"/>
          </a:p>
        </p:txBody>
      </p:sp>
      <p:sp>
        <p:nvSpPr>
          <p:cNvPr id="23" name="Title 22"/>
          <p:cNvSpPr>
            <a:spLocks noGrp="1"/>
          </p:cNvSpPr>
          <p:nvPr>
            <p:ph type="title"/>
          </p:nvPr>
        </p:nvSpPr>
        <p:spPr/>
        <p:txBody>
          <a:bodyPr rtlCol="0" anchor="b" anchorCtr="0"/>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ACC4D911-5475-4719-B1A6-540BA9701136}" type="datetimeFigureOut">
              <a:rPr lang="en-GB" smtClean="0"/>
              <a:pPr/>
              <a:t>04/12/2018</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a:xfrm>
            <a:off x="4343400" y="1036020"/>
            <a:ext cx="457200" cy="441325"/>
          </a:xfrm>
        </p:spPr>
        <p:txBody>
          <a:bodyPr/>
          <a:lstStyle/>
          <a:p>
            <a:fld id="{C3BFCFAE-66F2-4D3C-BE72-0FACD858D356}"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Rectangle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6" name="Rectangle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Date Placeholder 1"/>
          <p:cNvSpPr>
            <a:spLocks noGrp="1"/>
          </p:cNvSpPr>
          <p:nvPr>
            <p:ph type="dt" sz="half" idx="10"/>
          </p:nvPr>
        </p:nvSpPr>
        <p:spPr/>
        <p:txBody>
          <a:bodyPr/>
          <a:lstStyle/>
          <a:p>
            <a:fld id="{ACC4D911-5475-4719-B1A6-540BA9701136}" type="datetimeFigureOut">
              <a:rPr lang="en-GB" smtClean="0"/>
              <a:pPr/>
              <a:t>04/12/2018</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a:xfrm>
            <a:off x="4267200" y="6324600"/>
            <a:ext cx="609600" cy="441324"/>
          </a:xfrm>
        </p:spPr>
        <p:txBody>
          <a:bodyPr/>
          <a:lstStyle>
            <a:lvl1pPr>
              <a:defRPr>
                <a:solidFill>
                  <a:srgbClr val="FFFFFF"/>
                </a:solidFill>
              </a:defRPr>
            </a:lvl1pPr>
          </a:lstStyle>
          <a:p>
            <a:fld id="{C3BFCFAE-66F2-4D3C-BE72-0FACD858D356}"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9" name="Rectangle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3" name="Rectangle 12"/>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Rectangle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Straight Connector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Content Placeholder 19"/>
          <p:cNvSpPr>
            <a:spLocks noGrp="1"/>
          </p:cNvSpPr>
          <p:nvPr>
            <p:ph sz="quarter" idx="1"/>
          </p:nvPr>
        </p:nvSpPr>
        <p:spPr>
          <a:xfrm>
            <a:off x="3124200" y="685800"/>
            <a:ext cx="5638800" cy="5410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Oval 9"/>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fld id="{C3BFCFAE-66F2-4D3C-BE72-0FACD858D356}" type="slidenum">
              <a:rPr lang="en-GB" smtClean="0"/>
              <a:pPr/>
              <a:t>‹#›</a:t>
            </a:fld>
            <a:endParaRPr lang="en-GB"/>
          </a:p>
        </p:txBody>
      </p:sp>
      <p:sp>
        <p:nvSpPr>
          <p:cNvPr id="21" name="Rectangle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p:txBody>
          <a:bodyPr/>
          <a:lstStyle/>
          <a:p>
            <a:fld id="{ACC4D911-5475-4719-B1A6-540BA9701136}" type="datetimeFigureOut">
              <a:rPr lang="en-GB" smtClean="0"/>
              <a:pPr/>
              <a:t>04/12/2018</a:t>
            </a:fld>
            <a:endParaRPr lang="en-GB"/>
          </a:p>
        </p:txBody>
      </p:sp>
      <p:sp>
        <p:nvSpPr>
          <p:cNvPr id="6" name="Footer Placeholder 5"/>
          <p:cNvSpPr>
            <a:spLocks noGrp="1"/>
          </p:cNvSpPr>
          <p:nvPr>
            <p:ph type="ftr" sz="quarter" idx="11"/>
          </p:nvPr>
        </p:nvSpPr>
        <p:spPr>
          <a:xfrm>
            <a:off x="301752" y="6410848"/>
            <a:ext cx="3383280" cy="365760"/>
          </a:xfrm>
        </p:spPr>
        <p:txBody>
          <a:bodyPr/>
          <a:lstStyle/>
          <a:p>
            <a:endParaRPr lang="en-GB"/>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1" name="Straight Connector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Rectangle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Rectangle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Oval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Oval 12"/>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p>
            <a:fld id="{C3BFCFAE-66F2-4D3C-BE72-0FACD858D356}" type="slidenum">
              <a:rPr lang="en-GB" smtClean="0"/>
              <a:pPr/>
              <a:t>‹#›</a:t>
            </a:fld>
            <a:endParaRPr lang="en-GB"/>
          </a:p>
        </p:txBody>
      </p:sp>
      <p:sp>
        <p:nvSpPr>
          <p:cNvPr id="2" name="Title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3000375" y="609600"/>
            <a:ext cx="5867400" cy="4267200"/>
          </a:xfrm>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22" name="Rectangle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a:xfrm>
            <a:off x="5788152" y="6404984"/>
            <a:ext cx="3044952" cy="365760"/>
          </a:xfrm>
        </p:spPr>
        <p:txBody>
          <a:bodyPr/>
          <a:lstStyle/>
          <a:p>
            <a:fld id="{ACC4D911-5475-4719-B1A6-540BA9701136}" type="datetimeFigureOut">
              <a:rPr lang="en-GB" smtClean="0"/>
              <a:pPr/>
              <a:t>04/12/2018</a:t>
            </a:fld>
            <a:endParaRPr lang="en-GB"/>
          </a:p>
        </p:txBody>
      </p:sp>
      <p:sp>
        <p:nvSpPr>
          <p:cNvPr id="6" name="Footer Placeholder 5"/>
          <p:cNvSpPr>
            <a:spLocks noGrp="1"/>
          </p:cNvSpPr>
          <p:nvPr>
            <p:ph type="ftr" sz="quarter" idx="11"/>
          </p:nvPr>
        </p:nvSpPr>
        <p:spPr>
          <a:xfrm>
            <a:off x="301752" y="6410848"/>
            <a:ext cx="3584448" cy="365760"/>
          </a:xfrm>
        </p:spPr>
        <p:txBody>
          <a:bodyPr/>
          <a:lstStyle/>
          <a:p>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Date Placeholder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fld id="{ACC4D911-5475-4719-B1A6-540BA9701136}" type="datetimeFigureOut">
              <a:rPr lang="en-GB" smtClean="0"/>
              <a:pPr/>
              <a:t>04/12/2018</a:t>
            </a:fld>
            <a:endParaRPr lang="en-GB"/>
          </a:p>
        </p:txBody>
      </p:sp>
      <p:sp>
        <p:nvSpPr>
          <p:cNvPr id="3" name="Footer Placeholder 2"/>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endParaRPr lang="en-GB"/>
          </a:p>
        </p:txBody>
      </p:sp>
      <p:sp>
        <p:nvSpPr>
          <p:cNvPr id="8" name="Rectangle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Straight Connector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2" name="Oval 11"/>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fld id="{C3BFCFAE-66F2-4D3C-BE72-0FACD858D356}" type="slidenum">
              <a:rPr lang="en-GB" smtClean="0"/>
              <a:pPr/>
              <a:t>‹#›</a:t>
            </a:fld>
            <a:endParaRPr lang="en-GB"/>
          </a:p>
        </p:txBody>
      </p:sp>
      <p:sp>
        <p:nvSpPr>
          <p:cNvPr id="22" name="Title Placeholder 21"/>
          <p:cNvSpPr>
            <a:spLocks noGrp="1"/>
          </p:cNvSpPr>
          <p:nvPr>
            <p:ph type="title"/>
          </p:nvPr>
        </p:nvSpPr>
        <p:spPr>
          <a:xfrm>
            <a:off x="301752" y="228600"/>
            <a:ext cx="8534400" cy="758952"/>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oleObject" Target="../embeddings/oleObject2.bin"/></Relationships>
</file>

<file path=ppt/slides/_rels/slide7.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ttotitolo 2"/>
          <p:cNvSpPr>
            <a:spLocks noGrp="1"/>
          </p:cNvSpPr>
          <p:nvPr>
            <p:ph type="subTitle" idx="1"/>
          </p:nvPr>
        </p:nvSpPr>
        <p:spPr>
          <a:xfrm>
            <a:off x="571472" y="3143248"/>
            <a:ext cx="7929618" cy="3313508"/>
          </a:xfrm>
        </p:spPr>
        <p:txBody>
          <a:bodyPr>
            <a:noAutofit/>
          </a:bodyPr>
          <a:lstStyle/>
          <a:p>
            <a:r>
              <a:rPr lang="en-GB" i="1" u="sng" dirty="0" err="1" smtClean="0"/>
              <a:t>Drini</a:t>
            </a:r>
            <a:r>
              <a:rPr lang="en-GB" i="1" u="sng" dirty="0" smtClean="0"/>
              <a:t> </a:t>
            </a:r>
            <a:r>
              <a:rPr lang="en-GB" i="1" u="sng" dirty="0" err="1" smtClean="0"/>
              <a:t>Imami</a:t>
            </a:r>
            <a:r>
              <a:rPr lang="en-GB" i="1" dirty="0" smtClean="0"/>
              <a:t>,</a:t>
            </a:r>
          </a:p>
          <a:p>
            <a:r>
              <a:rPr lang="en-GB" i="1" dirty="0" smtClean="0"/>
              <a:t>Faculty of economics and agribusiness (FEA), Agricultural University Tirana (AUT) &amp; CERGE-EI</a:t>
            </a:r>
          </a:p>
          <a:p>
            <a:endParaRPr lang="en-GB" i="1" dirty="0" smtClean="0"/>
          </a:p>
          <a:p>
            <a:r>
              <a:rPr lang="en-GB" i="1" dirty="0" smtClean="0"/>
              <a:t>with</a:t>
            </a:r>
          </a:p>
          <a:p>
            <a:r>
              <a:rPr lang="en-GB" i="1" u="sng" dirty="0" err="1" smtClean="0"/>
              <a:t>Endrit</a:t>
            </a:r>
            <a:r>
              <a:rPr lang="en-GB" i="1" u="sng" dirty="0" smtClean="0"/>
              <a:t> </a:t>
            </a:r>
            <a:r>
              <a:rPr lang="en-GB" i="1" u="sng" dirty="0" err="1" smtClean="0"/>
              <a:t>Lami</a:t>
            </a:r>
            <a:r>
              <a:rPr lang="en-GB" i="1" dirty="0" smtClean="0"/>
              <a:t>, Ministry of Finance &amp;Economy</a:t>
            </a:r>
          </a:p>
          <a:p>
            <a:r>
              <a:rPr lang="en-US" dirty="0" smtClean="0"/>
              <a:t>Geoffrey Pugh</a:t>
            </a:r>
            <a:r>
              <a:rPr lang="en-GB" i="1" dirty="0" smtClean="0"/>
              <a:t> &amp;</a:t>
            </a:r>
            <a:r>
              <a:rPr lang="en-US" dirty="0" smtClean="0"/>
              <a:t> </a:t>
            </a:r>
            <a:r>
              <a:rPr lang="en-US" dirty="0" err="1" smtClean="0"/>
              <a:t>Iraj</a:t>
            </a:r>
            <a:r>
              <a:rPr lang="en-US" dirty="0" smtClean="0"/>
              <a:t> </a:t>
            </a:r>
            <a:r>
              <a:rPr lang="en-US" dirty="0" err="1" smtClean="0"/>
              <a:t>Hashi</a:t>
            </a:r>
            <a:endParaRPr lang="en-US" dirty="0" smtClean="0"/>
          </a:p>
          <a:p>
            <a:r>
              <a:rPr lang="en-US" dirty="0" smtClean="0"/>
              <a:t>Faculty of Business, Education and Law</a:t>
            </a:r>
          </a:p>
          <a:p>
            <a:r>
              <a:rPr lang="en-US" u="sng" dirty="0" smtClean="0"/>
              <a:t>Staffordshire University</a:t>
            </a:r>
            <a:endParaRPr lang="en-US" dirty="0"/>
          </a:p>
        </p:txBody>
      </p:sp>
      <p:sp>
        <p:nvSpPr>
          <p:cNvPr id="2" name="Titolo 1"/>
          <p:cNvSpPr>
            <a:spLocks noGrp="1"/>
          </p:cNvSpPr>
          <p:nvPr>
            <p:ph type="ctrTitle"/>
          </p:nvPr>
        </p:nvSpPr>
        <p:spPr>
          <a:xfrm>
            <a:off x="500034" y="764704"/>
            <a:ext cx="8215370" cy="1470025"/>
          </a:xfrm>
        </p:spPr>
        <p:txBody>
          <a:bodyPr>
            <a:noAutofit/>
          </a:bodyPr>
          <a:lstStyle/>
          <a:p>
            <a:r>
              <a:rPr lang="en-US" sz="2600" dirty="0" smtClean="0"/>
              <a:t/>
            </a:r>
            <a:br>
              <a:rPr lang="en-US" sz="2600" dirty="0" smtClean="0"/>
            </a:br>
            <a:r>
              <a:rPr lang="en-US" sz="2600" dirty="0" smtClean="0"/>
              <a:t/>
            </a:r>
            <a:br>
              <a:rPr lang="en-US" sz="2600" dirty="0" smtClean="0"/>
            </a:br>
            <a:r>
              <a:rPr lang="en-US" sz="2600" b="1" dirty="0" smtClean="0"/>
              <a:t>FISCAL PERFORMANCE AND ELECTIONS </a:t>
            </a:r>
            <a:r>
              <a:rPr lang="en-US" sz="2600" dirty="0" smtClean="0"/>
              <a:t/>
            </a:r>
            <a:br>
              <a:rPr lang="en-US" sz="2600" dirty="0" smtClean="0"/>
            </a:br>
            <a:r>
              <a:rPr lang="en-US" sz="2600" b="1" dirty="0" smtClean="0"/>
              <a:t>IN THE CONTEXT OF A TRANSITION ECONOMY</a:t>
            </a:r>
            <a:endParaRPr lang="en-US" sz="2600" dirty="0" smtClean="0"/>
          </a:p>
        </p:txBody>
      </p:sp>
    </p:spTree>
    <p:extLst>
      <p:ext uri="{BB962C8B-B14F-4D97-AF65-F5344CB8AC3E}">
        <p14:creationId xmlns="" xmlns:p14="http://schemas.microsoft.com/office/powerpoint/2010/main" val="210514395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5720" y="285728"/>
            <a:ext cx="8534400" cy="771508"/>
          </a:xfrm>
        </p:spPr>
        <p:txBody>
          <a:bodyPr>
            <a:normAutofit fontScale="90000"/>
          </a:bodyPr>
          <a:lstStyle/>
          <a:p>
            <a:r>
              <a:rPr lang="en-US" dirty="0" smtClean="0"/>
              <a:t>The impact of elections on tax revenue collection (Before elections)</a:t>
            </a:r>
            <a:endParaRPr lang="en-US" dirty="0"/>
          </a:p>
        </p:txBody>
      </p:sp>
      <p:pic>
        <p:nvPicPr>
          <p:cNvPr id="4" name="Picture 3"/>
          <p:cNvPicPr/>
          <p:nvPr/>
        </p:nvPicPr>
        <p:blipFill>
          <a:blip r:embed="rId2">
            <a:extLst>
              <a:ext uri="{28A0092B-C50C-407E-A947-70E740481C1C}">
                <a14:useLocalDpi xmlns:lc="http://schemas.openxmlformats.org/drawingml/2006/lockedCanvas" xmlns:pic="http://schemas.openxmlformats.org/drawingml/2006/picture" xmlns="" xmlns:wpc="http://schemas.microsoft.com/office/word/2010/wordprocessingCanvas" xmlns:mc="http://schemas.openxmlformats.org/markup-compatibility/2006" xmlns:o="urn:schemas-microsoft-com:office:office" xmlns:v="urn:schemas-microsoft-com:vml" xmlns:wp14="http://schemas.microsoft.com/office/word/2010/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ps="http://schemas.microsoft.com/office/word/2010/wordprocessingShape" xmlns:a14="http://schemas.microsoft.com/office/drawing/2010/main" xmlns:wne="http://schemas.microsoft.com/office/word/2006/wordml" xmlns:wp="http://schemas.openxmlformats.org/drawingml/2006/wordprocessingDrawing" xmlns:m="http://schemas.openxmlformats.org/officeDocument/2006/math" xmlns:ve="http://schemas.openxmlformats.org/markup-compatibility/2006" val="0"/>
              </a:ext>
            </a:extLst>
          </a:blip>
          <a:srcRect/>
          <a:stretch>
            <a:fillRect/>
          </a:stretch>
        </p:blipFill>
        <p:spPr bwMode="auto">
          <a:xfrm>
            <a:off x="1000100" y="1571612"/>
            <a:ext cx="7358114" cy="5091685"/>
          </a:xfrm>
          <a:prstGeom prst="rect">
            <a:avLst/>
          </a:prstGeom>
          <a:noFill/>
          <a:ln>
            <a:noFill/>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7158" y="357166"/>
            <a:ext cx="8534400" cy="758952"/>
          </a:xfrm>
        </p:spPr>
        <p:txBody>
          <a:bodyPr>
            <a:normAutofit fontScale="90000"/>
          </a:bodyPr>
          <a:lstStyle/>
          <a:p>
            <a:r>
              <a:rPr lang="en-US" dirty="0" smtClean="0"/>
              <a:t>The impact of elections on tax revenue collection (After elections)</a:t>
            </a:r>
            <a:endParaRPr lang="en-US" dirty="0"/>
          </a:p>
        </p:txBody>
      </p:sp>
      <p:pic>
        <p:nvPicPr>
          <p:cNvPr id="4" name="Picture 3"/>
          <p:cNvPicPr/>
          <p:nvPr/>
        </p:nvPicPr>
        <p:blipFill>
          <a:blip r:embed="rId2">
            <a:extLst>
              <a:ext uri="{28A0092B-C50C-407E-A947-70E740481C1C}">
                <a14:useLocalDpi xmlns:lc="http://schemas.openxmlformats.org/drawingml/2006/lockedCanvas" xmlns:pic="http://schemas.openxmlformats.org/drawingml/2006/picture" xmlns="" xmlns:wpc="http://schemas.microsoft.com/office/word/2010/wordprocessingCanvas" xmlns:mc="http://schemas.openxmlformats.org/markup-compatibility/2006" xmlns:o="urn:schemas-microsoft-com:office:office" xmlns:v="urn:schemas-microsoft-com:vml" xmlns:wp14="http://schemas.microsoft.com/office/word/2010/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ps="http://schemas.microsoft.com/office/word/2010/wordprocessingShape" xmlns:a14="http://schemas.microsoft.com/office/drawing/2010/main" xmlns:wne="http://schemas.microsoft.com/office/word/2006/wordml" xmlns:wp="http://schemas.openxmlformats.org/drawingml/2006/wordprocessingDrawing" xmlns:m="http://schemas.openxmlformats.org/officeDocument/2006/math" xmlns:ve="http://schemas.openxmlformats.org/markup-compatibility/2006" val="0"/>
              </a:ext>
            </a:extLst>
          </a:blip>
          <a:srcRect/>
          <a:stretch>
            <a:fillRect/>
          </a:stretch>
        </p:blipFill>
        <p:spPr bwMode="auto">
          <a:xfrm>
            <a:off x="1285852" y="1643050"/>
            <a:ext cx="6786610" cy="5022440"/>
          </a:xfrm>
          <a:prstGeom prst="rect">
            <a:avLst/>
          </a:prstGeom>
          <a:noFill/>
          <a:ln>
            <a:noFill/>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CONCLUSIONS (1)</a:t>
            </a:r>
            <a:endParaRPr lang="en-US" dirty="0"/>
          </a:p>
        </p:txBody>
      </p:sp>
      <p:sp>
        <p:nvSpPr>
          <p:cNvPr id="3" name="Content Placeholder 2"/>
          <p:cNvSpPr>
            <a:spLocks noGrp="1"/>
          </p:cNvSpPr>
          <p:nvPr>
            <p:ph sz="quarter" idx="1"/>
          </p:nvPr>
        </p:nvSpPr>
        <p:spPr/>
        <p:txBody>
          <a:bodyPr>
            <a:normAutofit fontScale="85000" lnSpcReduction="10000"/>
          </a:bodyPr>
          <a:lstStyle/>
          <a:p>
            <a:r>
              <a:rPr lang="en-US" dirty="0" smtClean="0"/>
              <a:t>Studies on PBC tend to focus on the public expenditure in conjunction with elections, while there is limited research on fiscal performance (i.e. tax collection), especially in transition countries, which is also the focus of our paper. </a:t>
            </a:r>
          </a:p>
          <a:p>
            <a:endParaRPr lang="en-US" dirty="0" smtClean="0"/>
          </a:p>
          <a:p>
            <a:r>
              <a:rPr lang="en-US" dirty="0" smtClean="0"/>
              <a:t>This paper contributes to the PBC literature by providing, for the first time, insight into fiscal performance in conjunctions with elections, in a typical transition economy. </a:t>
            </a:r>
          </a:p>
          <a:p>
            <a:endParaRPr lang="en-US" dirty="0" smtClean="0"/>
          </a:p>
          <a:p>
            <a:r>
              <a:rPr lang="en-US" dirty="0" smtClean="0"/>
              <a:t>One major contribution of this study is that it casts light on the incumbent government behavior depending on the expected elections results. </a:t>
            </a:r>
          </a:p>
          <a:p>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CONCLUSIONS (2)</a:t>
            </a:r>
            <a:endParaRPr lang="en-US" dirty="0"/>
          </a:p>
        </p:txBody>
      </p:sp>
      <p:sp>
        <p:nvSpPr>
          <p:cNvPr id="3" name="Content Placeholder 2"/>
          <p:cNvSpPr>
            <a:spLocks noGrp="1"/>
          </p:cNvSpPr>
          <p:nvPr>
            <p:ph sz="quarter" idx="1"/>
          </p:nvPr>
        </p:nvSpPr>
        <p:spPr/>
        <p:txBody>
          <a:bodyPr>
            <a:normAutofit/>
          </a:bodyPr>
          <a:lstStyle/>
          <a:p>
            <a:r>
              <a:rPr lang="en-US" sz="2400" dirty="0" smtClean="0"/>
              <a:t>While other studies on the political economy of elections tend to rely on yearly data, this study shows the importance of considering monthly or quarterly dynamics in studies related to this topic. </a:t>
            </a:r>
          </a:p>
          <a:p>
            <a:endParaRPr lang="en-US" sz="2400" dirty="0" smtClean="0"/>
          </a:p>
          <a:p>
            <a:r>
              <a:rPr lang="en-US" sz="2400" dirty="0" smtClean="0"/>
              <a:t>Based on the results it can be concluded that poor fiscal performance (or low tax collection performance) may be contributing to higher deficit during election year, in addition to increased expenditure. </a:t>
            </a:r>
          </a:p>
          <a:p>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CONCLUSIONS (3)</a:t>
            </a:r>
            <a:endParaRPr lang="en-US" dirty="0"/>
          </a:p>
        </p:txBody>
      </p:sp>
      <p:sp>
        <p:nvSpPr>
          <p:cNvPr id="3" name="Content Placeholder 2"/>
          <p:cNvSpPr>
            <a:spLocks noGrp="1"/>
          </p:cNvSpPr>
          <p:nvPr>
            <p:ph sz="quarter" idx="1"/>
          </p:nvPr>
        </p:nvSpPr>
        <p:spPr/>
        <p:txBody>
          <a:bodyPr>
            <a:normAutofit fontScale="85000" lnSpcReduction="10000"/>
          </a:bodyPr>
          <a:lstStyle/>
          <a:p>
            <a:r>
              <a:rPr lang="en-US" dirty="0" smtClean="0"/>
              <a:t>We cannot conclude to what extent this incumbent behavior is driven by classical PBC motivation (e.g. stimulate the economy and please the voters directly) or by corruption. </a:t>
            </a:r>
          </a:p>
          <a:p>
            <a:endParaRPr lang="en-US" dirty="0" smtClean="0"/>
          </a:p>
          <a:p>
            <a:r>
              <a:rPr lang="en-US" dirty="0" smtClean="0"/>
              <a:t>We cannot conclude to what extent the effects identified by this investigation are driven by the government or by lower level bureaucrats who may act independently pursuing their own interest, which is more likely in the case of weak government (as predicted by </a:t>
            </a:r>
            <a:r>
              <a:rPr lang="en-US" dirty="0" err="1" smtClean="0"/>
              <a:t>Shleifer</a:t>
            </a:r>
            <a:r>
              <a:rPr lang="en-US" dirty="0" smtClean="0"/>
              <a:t> and Vishny,1993). </a:t>
            </a:r>
          </a:p>
          <a:p>
            <a:endParaRPr lang="en-US" dirty="0" smtClean="0"/>
          </a:p>
          <a:p>
            <a:r>
              <a:rPr lang="en-US" dirty="0" smtClean="0"/>
              <a:t>Poor fiscal performance is clearly associated or caused by weaker sanctioning mechanisms. </a:t>
            </a:r>
          </a:p>
          <a:p>
            <a:endParaRPr lang="en-US" dirty="0" smtClean="0"/>
          </a:p>
          <a:p>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Future research agenda</a:t>
            </a:r>
            <a:endParaRPr lang="en-US" dirty="0"/>
          </a:p>
        </p:txBody>
      </p:sp>
      <p:sp>
        <p:nvSpPr>
          <p:cNvPr id="3" name="Content Placeholder 2"/>
          <p:cNvSpPr>
            <a:spLocks noGrp="1"/>
          </p:cNvSpPr>
          <p:nvPr>
            <p:ph sz="quarter" idx="1"/>
          </p:nvPr>
        </p:nvSpPr>
        <p:spPr>
          <a:xfrm>
            <a:off x="301752" y="1785926"/>
            <a:ext cx="8503920" cy="4313122"/>
          </a:xfrm>
        </p:spPr>
        <p:txBody>
          <a:bodyPr/>
          <a:lstStyle/>
          <a:p>
            <a:r>
              <a:rPr lang="en-US" dirty="0" smtClean="0"/>
              <a:t>Extend our research agenda to </a:t>
            </a:r>
            <a:r>
              <a:rPr lang="en-US" dirty="0" smtClean="0"/>
              <a:t>regions or transition </a:t>
            </a:r>
            <a:r>
              <a:rPr lang="en-US" dirty="0" smtClean="0"/>
              <a:t>economies. </a:t>
            </a:r>
          </a:p>
          <a:p>
            <a:endParaRPr lang="en-US" dirty="0" smtClean="0"/>
          </a:p>
          <a:p>
            <a:r>
              <a:rPr lang="en-US" dirty="0" smtClean="0"/>
              <a:t>Include new methods/approaches </a:t>
            </a:r>
            <a:r>
              <a:rPr lang="en-US" dirty="0" smtClean="0"/>
              <a:t>related to </a:t>
            </a:r>
            <a:r>
              <a:rPr lang="en-US" dirty="0" smtClean="0"/>
              <a:t>fiscal performance. </a:t>
            </a: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301752" y="1527048"/>
            <a:ext cx="8503920" cy="4116530"/>
          </a:xfrm>
        </p:spPr>
        <p:txBody>
          <a:bodyPr>
            <a:normAutofit lnSpcReduction="10000"/>
          </a:bodyPr>
          <a:lstStyle/>
          <a:p>
            <a:pPr algn="ctr">
              <a:buNone/>
            </a:pPr>
            <a:endParaRPr lang="en-US" sz="8000" dirty="0" smtClean="0"/>
          </a:p>
          <a:p>
            <a:pPr algn="ctr">
              <a:buNone/>
            </a:pPr>
            <a:r>
              <a:rPr lang="en-US" sz="8000" dirty="0" smtClean="0"/>
              <a:t>Thank  you!</a:t>
            </a:r>
          </a:p>
          <a:p>
            <a:pPr algn="ctr">
              <a:buNone/>
            </a:pPr>
            <a:r>
              <a:rPr lang="en-US" sz="8000" dirty="0" err="1" smtClean="0"/>
              <a:t>Faleminderit</a:t>
            </a:r>
            <a:r>
              <a:rPr lang="en-US" sz="8000" dirty="0" smtClean="0"/>
              <a:t>! </a:t>
            </a:r>
            <a:endParaRPr lang="en-US" sz="80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 (1)</a:t>
            </a:r>
            <a:endParaRPr lang="en-US" dirty="0"/>
          </a:p>
        </p:txBody>
      </p:sp>
      <p:sp>
        <p:nvSpPr>
          <p:cNvPr id="3" name="Content Placeholder 2"/>
          <p:cNvSpPr>
            <a:spLocks noGrp="1"/>
          </p:cNvSpPr>
          <p:nvPr>
            <p:ph sz="quarter" idx="1"/>
          </p:nvPr>
        </p:nvSpPr>
        <p:spPr/>
        <p:txBody>
          <a:bodyPr>
            <a:normAutofit fontScale="92500" lnSpcReduction="10000"/>
          </a:bodyPr>
          <a:lstStyle/>
          <a:p>
            <a:r>
              <a:rPr lang="en-US" dirty="0" smtClean="0"/>
              <a:t>There are many studies empirically showing electorally-driven manipulation of the main fiscal policy instruments (i.e. public expenditure, budget balance). </a:t>
            </a:r>
          </a:p>
          <a:p>
            <a:endParaRPr lang="en-US" dirty="0" smtClean="0"/>
          </a:p>
          <a:p>
            <a:r>
              <a:rPr lang="en-US" dirty="0" smtClean="0"/>
              <a:t>Stronger cycles are observed in the case of developing or transition countries with immature democracies. </a:t>
            </a:r>
          </a:p>
          <a:p>
            <a:endParaRPr lang="en-US" dirty="0" smtClean="0"/>
          </a:p>
          <a:p>
            <a:r>
              <a:rPr lang="en-US" dirty="0" smtClean="0"/>
              <a:t>While Alt and Lassen (2006) show the relevance of transparency, Shi and </a:t>
            </a:r>
            <a:r>
              <a:rPr lang="en-US" dirty="0" err="1" smtClean="0"/>
              <a:t>Svenson</a:t>
            </a:r>
            <a:r>
              <a:rPr lang="en-US" dirty="0" smtClean="0"/>
              <a:t> (2006) suggest that institutional indicators, while </a:t>
            </a:r>
            <a:r>
              <a:rPr lang="en-US" dirty="0" err="1" smtClean="0"/>
              <a:t>Brender</a:t>
            </a:r>
            <a:r>
              <a:rPr lang="en-US" dirty="0" smtClean="0"/>
              <a:t> and </a:t>
            </a:r>
            <a:r>
              <a:rPr lang="en-US" dirty="0" err="1" smtClean="0"/>
              <a:t>Drazen</a:t>
            </a:r>
            <a:r>
              <a:rPr lang="en-US" dirty="0" smtClean="0"/>
              <a:t> (2005) also emphasize the voters’ lack of knowledge.</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 (2)</a:t>
            </a:r>
            <a:endParaRPr lang="en-US" dirty="0"/>
          </a:p>
        </p:txBody>
      </p:sp>
      <p:sp>
        <p:nvSpPr>
          <p:cNvPr id="3" name="Content Placeholder 2"/>
          <p:cNvSpPr>
            <a:spLocks noGrp="1"/>
          </p:cNvSpPr>
          <p:nvPr>
            <p:ph sz="quarter" idx="1"/>
          </p:nvPr>
        </p:nvSpPr>
        <p:spPr/>
        <p:txBody>
          <a:bodyPr>
            <a:normAutofit fontScale="92500" lnSpcReduction="20000"/>
          </a:bodyPr>
          <a:lstStyle/>
          <a:p>
            <a:r>
              <a:rPr lang="en-US" dirty="0" smtClean="0"/>
              <a:t>In the context of potential budget constraints (e.g. high debt), the incumbent may consider alternative strategies. Tax revenue performance could be one such area prone to incumbents’ electoral manipulations, particularly in the case of transition countries (such as Albania) with weak institutional frameworks. </a:t>
            </a:r>
          </a:p>
          <a:p>
            <a:endParaRPr lang="en-US" dirty="0" smtClean="0"/>
          </a:p>
          <a:p>
            <a:r>
              <a:rPr lang="en-US" dirty="0" smtClean="0"/>
              <a:t>Shifting toward a more relaxed attitude than usually is the case regarding tax effectiveness (</a:t>
            </a:r>
            <a:r>
              <a:rPr lang="en-US" dirty="0" err="1" smtClean="0"/>
              <a:t>i.e.tax</a:t>
            </a:r>
            <a:r>
              <a:rPr lang="en-US" dirty="0" smtClean="0"/>
              <a:t> collection and control)</a:t>
            </a:r>
            <a:r>
              <a:rPr lang="en-US" i="1" dirty="0" smtClean="0"/>
              <a:t> before</a:t>
            </a:r>
            <a:r>
              <a:rPr lang="en-US" dirty="0" smtClean="0"/>
              <a:t> elections could be both an effective way of creating economic stimulus (pleasing businesses with less interference and more tolerance from a benevolent government) while, at the same time, remaining relatively beyond the scrutiny of the typical voter.</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 (3)</a:t>
            </a:r>
            <a:endParaRPr lang="en-US" dirty="0"/>
          </a:p>
        </p:txBody>
      </p:sp>
      <p:sp>
        <p:nvSpPr>
          <p:cNvPr id="3" name="Content Placeholder 2"/>
          <p:cNvSpPr>
            <a:spLocks noGrp="1"/>
          </p:cNvSpPr>
          <p:nvPr>
            <p:ph sz="quarter" idx="1"/>
          </p:nvPr>
        </p:nvSpPr>
        <p:spPr/>
        <p:txBody>
          <a:bodyPr>
            <a:normAutofit fontScale="92500" lnSpcReduction="10000"/>
          </a:bodyPr>
          <a:lstStyle/>
          <a:p>
            <a:r>
              <a:rPr lang="en-US" dirty="0" smtClean="0"/>
              <a:t>After the election, we may expect tighter fiscal control from the incumbent, thereby a halt </a:t>
            </a:r>
            <a:r>
              <a:rPr lang="en-US" dirty="0" err="1" smtClean="0"/>
              <a:t>tofurther</a:t>
            </a:r>
            <a:r>
              <a:rPr lang="en-US" dirty="0" smtClean="0"/>
              <a:t> fiscal evasion, or an improvement in fiscal performance. </a:t>
            </a:r>
          </a:p>
          <a:p>
            <a:endParaRPr lang="en-US" dirty="0" smtClean="0"/>
          </a:p>
          <a:p>
            <a:r>
              <a:rPr lang="en-US" dirty="0" smtClean="0"/>
              <a:t>However, we may distinguish between elections that result in governmental change and those that do not.</a:t>
            </a:r>
          </a:p>
          <a:p>
            <a:pPr>
              <a:buNone/>
            </a:pPr>
            <a:r>
              <a:rPr lang="en-US" dirty="0" smtClean="0"/>
              <a:t> </a:t>
            </a:r>
          </a:p>
          <a:p>
            <a:r>
              <a:rPr lang="en-US" dirty="0" smtClean="0"/>
              <a:t>In the case of (complete) governmental change, there may emerge a “power vacuum” after an election, which can last a few months till the new parliament and government is sworn in.</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Methods (1)</a:t>
            </a:r>
            <a:endParaRPr lang="en-US" dirty="0"/>
          </a:p>
        </p:txBody>
      </p:sp>
      <p:sp>
        <p:nvSpPr>
          <p:cNvPr id="3" name="Content Placeholder 2"/>
          <p:cNvSpPr>
            <a:spLocks noGrp="1"/>
          </p:cNvSpPr>
          <p:nvPr>
            <p:ph sz="quarter" idx="1"/>
          </p:nvPr>
        </p:nvSpPr>
        <p:spPr/>
        <p:txBody>
          <a:bodyPr>
            <a:normAutofit lnSpcReduction="10000"/>
          </a:bodyPr>
          <a:lstStyle/>
          <a:p>
            <a:r>
              <a:rPr lang="en-US" dirty="0" smtClean="0"/>
              <a:t>We analyze monthly fiscal data on the main tax revenues (a time series with226 observations covering five (regular) parliamentary elections). </a:t>
            </a:r>
          </a:p>
          <a:p>
            <a:endParaRPr lang="en-US" dirty="0" smtClean="0"/>
          </a:p>
          <a:p>
            <a:r>
              <a:rPr lang="en-US" dirty="0" smtClean="0"/>
              <a:t>Using monthly data allows for the inclusion of any inter-annual election effects.</a:t>
            </a:r>
          </a:p>
          <a:p>
            <a:endParaRPr lang="en-US" dirty="0" smtClean="0"/>
          </a:p>
          <a:p>
            <a:r>
              <a:rPr lang="en-US" dirty="0" smtClean="0"/>
              <a:t>We statistically test the hypothesis that tax revenues (i.e. VAT, Corporate Income tax, Personal Income tax, etc.) decrease significantly before general (parliamentary) elections in Albania. </a:t>
            </a:r>
          </a:p>
          <a:p>
            <a:endParaRPr lang="en-US" dirty="0" smtClean="0"/>
          </a:p>
          <a:p>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Methods (2)</a:t>
            </a:r>
            <a:endParaRPr lang="en-US" dirty="0"/>
          </a:p>
        </p:txBody>
      </p:sp>
      <p:sp>
        <p:nvSpPr>
          <p:cNvPr id="5" name="Rectangle 4"/>
          <p:cNvSpPr/>
          <p:nvPr/>
        </p:nvSpPr>
        <p:spPr>
          <a:xfrm>
            <a:off x="785786" y="3214686"/>
            <a:ext cx="7643866" cy="923330"/>
          </a:xfrm>
          <a:prstGeom prst="rect">
            <a:avLst/>
          </a:prstGeom>
        </p:spPr>
        <p:txBody>
          <a:bodyPr wrap="square">
            <a:spAutoFit/>
          </a:bodyPr>
          <a:lstStyle/>
          <a:p>
            <a:r>
              <a:rPr lang="en-US" dirty="0" smtClean="0"/>
              <a:t>We employ this type of model for the statistical setting of our analysis, including the Retail Trade Index </a:t>
            </a:r>
            <a:r>
              <a:rPr lang="en-US" i="1" dirty="0" smtClean="0"/>
              <a:t>(RTI)</a:t>
            </a:r>
            <a:r>
              <a:rPr lang="en-US" dirty="0" smtClean="0"/>
              <a:t> as an additional controlling variable. </a:t>
            </a:r>
            <a:endParaRPr lang="en-US" dirty="0"/>
          </a:p>
        </p:txBody>
      </p:sp>
      <p:sp>
        <p:nvSpPr>
          <p:cNvPr id="102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027" name="Object 3"/>
          <p:cNvGraphicFramePr>
            <a:graphicFrameLocks noChangeAspect="1"/>
          </p:cNvGraphicFramePr>
          <p:nvPr/>
        </p:nvGraphicFramePr>
        <p:xfrm>
          <a:off x="1500165" y="4500570"/>
          <a:ext cx="7123433" cy="709614"/>
        </p:xfrm>
        <a:graphic>
          <a:graphicData uri="http://schemas.openxmlformats.org/presentationml/2006/ole">
            <p:oleObj spid="_x0000_s1027" name="Equation" r:id="rId3" imgW="4432300" imgH="444500" progId="Equation.3">
              <p:embed/>
            </p:oleObj>
          </a:graphicData>
        </a:graphic>
      </p:graphicFrame>
      <p:sp>
        <p:nvSpPr>
          <p:cNvPr id="1030"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029" name="Object 5"/>
          <p:cNvGraphicFramePr>
            <a:graphicFrameLocks noChangeAspect="1"/>
          </p:cNvGraphicFramePr>
          <p:nvPr/>
        </p:nvGraphicFramePr>
        <p:xfrm>
          <a:off x="753314" y="1643050"/>
          <a:ext cx="7446400" cy="1300165"/>
        </p:xfrm>
        <a:graphic>
          <a:graphicData uri="http://schemas.openxmlformats.org/presentationml/2006/ole">
            <p:oleObj spid="_x0000_s1029" name="Equation" r:id="rId4" imgW="5080000" imgH="939800" progId="Equation.3">
              <p:embed/>
            </p:oleObj>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7158" y="285728"/>
            <a:ext cx="8534400" cy="758952"/>
          </a:xfrm>
        </p:spPr>
        <p:txBody>
          <a:bodyPr>
            <a:noAutofit/>
          </a:bodyPr>
          <a:lstStyle/>
          <a:p>
            <a:r>
              <a:rPr lang="en-US" sz="2800" dirty="0" smtClean="0"/>
              <a:t/>
            </a:r>
            <a:br>
              <a:rPr lang="en-US" sz="2800" dirty="0" smtClean="0"/>
            </a:br>
            <a:r>
              <a:rPr lang="en-US" sz="2800" dirty="0" smtClean="0"/>
              <a:t>RESULTS </a:t>
            </a:r>
            <a:br>
              <a:rPr lang="en-US" sz="2800" dirty="0" smtClean="0"/>
            </a:br>
            <a:r>
              <a:rPr lang="en-US" sz="2800" dirty="0" smtClean="0"/>
              <a:t>DESCRIPTIVE ANLYSIS (1)</a:t>
            </a:r>
            <a:endParaRPr lang="en-US" sz="2800" dirty="0"/>
          </a:p>
        </p:txBody>
      </p:sp>
      <p:pic>
        <p:nvPicPr>
          <p:cNvPr id="4" name="Picture 3"/>
          <p:cNvPicPr/>
          <p:nvPr/>
        </p:nvPicPr>
        <p:blipFill>
          <a:blip r:embed="rId2" cstate="print">
            <a:extLst>
              <a:ext uri="{28A0092B-C50C-407E-A947-70E740481C1C}">
                <a14:useLocalDpi xmlns:lc="http://schemas.openxmlformats.org/drawingml/2006/lockedCanvas" xmlns:pic="http://schemas.openxmlformats.org/drawingml/2006/picture" xmlns="" xmlns:wpc="http://schemas.microsoft.com/office/word/2010/wordprocessingCanvas" xmlns:mc="http://schemas.openxmlformats.org/markup-compatibility/2006" xmlns:o="urn:schemas-microsoft-com:office:office" xmlns:v="urn:schemas-microsoft-com:vml" xmlns:wp14="http://schemas.microsoft.com/office/word/2010/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ps="http://schemas.microsoft.com/office/word/2010/wordprocessingShape" xmlns:a14="http://schemas.microsoft.com/office/drawing/2010/main" xmlns:wne="http://schemas.microsoft.com/office/word/2006/wordml" xmlns:wp="http://schemas.openxmlformats.org/drawingml/2006/wordprocessingDrawing" xmlns:m="http://schemas.openxmlformats.org/officeDocument/2006/math" xmlns:ve="http://schemas.openxmlformats.org/markup-compatibility/2006" val="0"/>
              </a:ext>
            </a:extLst>
          </a:blip>
          <a:srcRect/>
          <a:stretch>
            <a:fillRect/>
          </a:stretch>
        </p:blipFill>
        <p:spPr bwMode="auto">
          <a:xfrm>
            <a:off x="1571604" y="2428868"/>
            <a:ext cx="6500858" cy="3929090"/>
          </a:xfrm>
          <a:prstGeom prst="rect">
            <a:avLst/>
          </a:prstGeom>
          <a:noFill/>
          <a:ln>
            <a:noFill/>
          </a:ln>
        </p:spPr>
      </p:pic>
      <p:sp>
        <p:nvSpPr>
          <p:cNvPr id="5" name="Rectangle 4"/>
          <p:cNvSpPr/>
          <p:nvPr/>
        </p:nvSpPr>
        <p:spPr>
          <a:xfrm>
            <a:off x="1714480" y="1571612"/>
            <a:ext cx="6072230" cy="646331"/>
          </a:xfrm>
          <a:prstGeom prst="rect">
            <a:avLst/>
          </a:prstGeom>
        </p:spPr>
        <p:txBody>
          <a:bodyPr wrap="square">
            <a:spAutoFit/>
          </a:bodyPr>
          <a:lstStyle/>
          <a:p>
            <a:r>
              <a:rPr lang="en-US" dirty="0" smtClean="0"/>
              <a:t>Monthly average collected fines before and after all elections by type of fines</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5720" y="285728"/>
            <a:ext cx="8534400" cy="758952"/>
          </a:xfrm>
        </p:spPr>
        <p:txBody>
          <a:bodyPr>
            <a:noAutofit/>
          </a:bodyPr>
          <a:lstStyle/>
          <a:p>
            <a:r>
              <a:rPr lang="en-US" sz="2800" dirty="0" smtClean="0"/>
              <a:t/>
            </a:r>
            <a:br>
              <a:rPr lang="en-US" sz="2800" dirty="0" smtClean="0"/>
            </a:br>
            <a:r>
              <a:rPr lang="en-US" sz="2800" dirty="0" smtClean="0"/>
              <a:t>RESULTS </a:t>
            </a:r>
            <a:br>
              <a:rPr lang="en-US" sz="2800" dirty="0" smtClean="0"/>
            </a:br>
            <a:r>
              <a:rPr lang="en-US" sz="2800" dirty="0" smtClean="0"/>
              <a:t>DESCRIPTIVE ANLYSIS (2)</a:t>
            </a:r>
            <a:endParaRPr lang="en-US" sz="2800" dirty="0"/>
          </a:p>
        </p:txBody>
      </p:sp>
      <p:sp>
        <p:nvSpPr>
          <p:cNvPr id="4" name="Rectangle 3"/>
          <p:cNvSpPr/>
          <p:nvPr/>
        </p:nvSpPr>
        <p:spPr>
          <a:xfrm>
            <a:off x="2285984" y="1643050"/>
            <a:ext cx="4572000" cy="646331"/>
          </a:xfrm>
          <a:prstGeom prst="rect">
            <a:avLst/>
          </a:prstGeom>
        </p:spPr>
        <p:txBody>
          <a:bodyPr>
            <a:spAutoFit/>
          </a:bodyPr>
          <a:lstStyle/>
          <a:p>
            <a:r>
              <a:rPr lang="en-US" dirty="0" smtClean="0"/>
              <a:t>Monthly average collected fines by the inspection around two types of elections </a:t>
            </a:r>
            <a:endParaRPr lang="en-US" dirty="0"/>
          </a:p>
        </p:txBody>
      </p:sp>
      <p:pic>
        <p:nvPicPr>
          <p:cNvPr id="5" name="Picture 4"/>
          <p:cNvPicPr/>
          <p:nvPr/>
        </p:nvPicPr>
        <p:blipFill>
          <a:blip r:embed="rId2" cstate="print">
            <a:extLst>
              <a:ext uri="{28A0092B-C50C-407E-A947-70E740481C1C}">
                <a14:useLocalDpi xmlns:lc="http://schemas.openxmlformats.org/drawingml/2006/lockedCanvas" xmlns:pic="http://schemas.openxmlformats.org/drawingml/2006/picture" xmlns="" xmlns:wpc="http://schemas.microsoft.com/office/word/2010/wordprocessingCanvas" xmlns:mc="http://schemas.openxmlformats.org/markup-compatibility/2006" xmlns:o="urn:schemas-microsoft-com:office:office" xmlns:v="urn:schemas-microsoft-com:vml" xmlns:wp14="http://schemas.microsoft.com/office/word/2010/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ps="http://schemas.microsoft.com/office/word/2010/wordprocessingShape" xmlns:a14="http://schemas.microsoft.com/office/drawing/2010/main" xmlns:wne="http://schemas.microsoft.com/office/word/2006/wordml" xmlns:wp="http://schemas.openxmlformats.org/drawingml/2006/wordprocessingDrawing" xmlns:m="http://schemas.openxmlformats.org/officeDocument/2006/math" xmlns:ve="http://schemas.openxmlformats.org/markup-compatibility/2006" val="0"/>
              </a:ext>
            </a:extLst>
          </a:blip>
          <a:srcRect/>
          <a:stretch>
            <a:fillRect/>
          </a:stretch>
        </p:blipFill>
        <p:spPr bwMode="auto">
          <a:xfrm>
            <a:off x="1500166" y="2285992"/>
            <a:ext cx="6572296" cy="3857652"/>
          </a:xfrm>
          <a:prstGeom prst="rect">
            <a:avLst/>
          </a:prstGeom>
          <a:noFill/>
          <a:ln>
            <a:noFill/>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5720" y="285728"/>
            <a:ext cx="8534400" cy="758952"/>
          </a:xfrm>
        </p:spPr>
        <p:txBody>
          <a:bodyPr>
            <a:noAutofit/>
          </a:bodyPr>
          <a:lstStyle/>
          <a:p>
            <a:r>
              <a:rPr lang="en-US" sz="2800" dirty="0" smtClean="0"/>
              <a:t/>
            </a:r>
            <a:br>
              <a:rPr lang="en-US" sz="2800" dirty="0" smtClean="0"/>
            </a:br>
            <a:r>
              <a:rPr lang="en-US" sz="2800" dirty="0" smtClean="0"/>
              <a:t>RESULTS </a:t>
            </a:r>
            <a:br>
              <a:rPr lang="en-US" sz="2800" dirty="0" smtClean="0"/>
            </a:br>
            <a:r>
              <a:rPr lang="en-US" sz="2800" dirty="0" smtClean="0"/>
              <a:t>DESCRIPTIVE ANLYSIS (3)</a:t>
            </a:r>
            <a:endParaRPr lang="en-US" sz="2800" dirty="0"/>
          </a:p>
        </p:txBody>
      </p:sp>
      <p:pic>
        <p:nvPicPr>
          <p:cNvPr id="4" name="Picture 3"/>
          <p:cNvPicPr/>
          <p:nvPr/>
        </p:nvPicPr>
        <p:blipFill>
          <a:blip r:embed="rId2">
            <a:extLst>
              <a:ext uri="{28A0092B-C50C-407E-A947-70E740481C1C}">
                <a14:useLocalDpi xmlns:lc="http://schemas.openxmlformats.org/drawingml/2006/lockedCanvas" xmlns:pic="http://schemas.openxmlformats.org/drawingml/2006/picture" xmlns="" xmlns:wpc="http://schemas.microsoft.com/office/word/2010/wordprocessingCanvas" xmlns:mc="http://schemas.openxmlformats.org/markup-compatibility/2006" xmlns:o="urn:schemas-microsoft-com:office:office" xmlns:v="urn:schemas-microsoft-com:vml" xmlns:wp14="http://schemas.microsoft.com/office/word/2010/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ps="http://schemas.microsoft.com/office/word/2010/wordprocessingShape" xmlns:a14="http://schemas.microsoft.com/office/drawing/2010/main" xmlns:wne="http://schemas.microsoft.com/office/word/2006/wordml" xmlns:wp="http://schemas.openxmlformats.org/drawingml/2006/wordprocessingDrawing" xmlns:m="http://schemas.openxmlformats.org/officeDocument/2006/math" xmlns:ve="http://schemas.openxmlformats.org/markup-compatibility/2006" val="0"/>
              </a:ext>
            </a:extLst>
          </a:blip>
          <a:srcRect/>
          <a:stretch>
            <a:fillRect/>
          </a:stretch>
        </p:blipFill>
        <p:spPr bwMode="auto">
          <a:xfrm>
            <a:off x="1071538" y="2285992"/>
            <a:ext cx="7143800" cy="4143404"/>
          </a:xfrm>
          <a:prstGeom prst="rect">
            <a:avLst/>
          </a:prstGeom>
          <a:noFill/>
          <a:ln>
            <a:noFill/>
          </a:ln>
        </p:spPr>
      </p:pic>
      <p:sp>
        <p:nvSpPr>
          <p:cNvPr id="5" name="Rectangle 4"/>
          <p:cNvSpPr/>
          <p:nvPr/>
        </p:nvSpPr>
        <p:spPr>
          <a:xfrm>
            <a:off x="1714480" y="1643050"/>
            <a:ext cx="5857916" cy="646331"/>
          </a:xfrm>
          <a:prstGeom prst="rect">
            <a:avLst/>
          </a:prstGeom>
        </p:spPr>
        <p:txBody>
          <a:bodyPr wrap="square">
            <a:spAutoFit/>
          </a:bodyPr>
          <a:lstStyle/>
          <a:p>
            <a:r>
              <a:rPr lang="en-US" dirty="0" smtClean="0"/>
              <a:t>Yearly average of tax revenue monthly growth throughout </a:t>
            </a:r>
            <a:r>
              <a:rPr lang="en-US" dirty="0" smtClean="0"/>
              <a:t>the political </a:t>
            </a:r>
            <a:r>
              <a:rPr lang="en-US" dirty="0" smtClean="0"/>
              <a:t>term</a:t>
            </a:r>
            <a:endParaRPr lang="en-US"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Civic">
  <a:themeElements>
    <a:clrScheme name="Civic">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Civic</Template>
  <TotalTime>455</TotalTime>
  <Words>796</Words>
  <Application>Microsoft Office PowerPoint</Application>
  <PresentationFormat>On-screen Show (4:3)</PresentationFormat>
  <Paragraphs>64</Paragraphs>
  <Slides>16</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16</vt:i4>
      </vt:variant>
    </vt:vector>
  </HeadingPairs>
  <TitlesOfParts>
    <vt:vector size="18" baseType="lpstr">
      <vt:lpstr>Civic</vt:lpstr>
      <vt:lpstr>Equation</vt:lpstr>
      <vt:lpstr>  FISCAL PERFORMANCE AND ELECTIONS  IN THE CONTEXT OF A TRANSITION ECONOMY</vt:lpstr>
      <vt:lpstr>Introduction (1)</vt:lpstr>
      <vt:lpstr>Introduction (2)</vt:lpstr>
      <vt:lpstr>Introduction (3)</vt:lpstr>
      <vt:lpstr>Methods (1)</vt:lpstr>
      <vt:lpstr>Methods (2)</vt:lpstr>
      <vt:lpstr> RESULTS  DESCRIPTIVE ANLYSIS (1)</vt:lpstr>
      <vt:lpstr> RESULTS  DESCRIPTIVE ANLYSIS (2)</vt:lpstr>
      <vt:lpstr> RESULTS  DESCRIPTIVE ANLYSIS (3)</vt:lpstr>
      <vt:lpstr>The impact of elections on tax revenue collection (Before elections)</vt:lpstr>
      <vt:lpstr>The impact of elections on tax revenue collection (After elections)</vt:lpstr>
      <vt:lpstr>CONCLUSIONS (1)</vt:lpstr>
      <vt:lpstr>CONCLUSIONS (2)</vt:lpstr>
      <vt:lpstr>CONCLUSIONS (3)</vt:lpstr>
      <vt:lpstr>Future research agenda</vt:lpstr>
      <vt:lpstr>Slide 16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Rents and Rent-Seeking in Neo-Patrimonial Democracies:  an Econometric Approach to Measuring Corruption</dc:title>
  <dc:creator>Luca</dc:creator>
  <cp:lastModifiedBy>Windows User</cp:lastModifiedBy>
  <cp:revision>103</cp:revision>
  <dcterms:created xsi:type="dcterms:W3CDTF">2015-05-17T17:49:25Z</dcterms:created>
  <dcterms:modified xsi:type="dcterms:W3CDTF">2018-12-04T20:09:18Z</dcterms:modified>
</cp:coreProperties>
</file>